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5" r:id="rId7"/>
    <p:sldId id="270" r:id="rId8"/>
    <p:sldId id="269" r:id="rId9"/>
  </p:sldIdLst>
  <p:sldSz cx="18288000" cy="10287000"/>
  <p:notesSz cx="6858000" cy="9144000"/>
  <p:embeddedFontLst>
    <p:embeddedFont>
      <p:font typeface="Helvetica World" panose="020B0604020202020204" charset="-128"/>
      <p:regular r:id="rId10"/>
    </p:embeddedFont>
    <p:embeddedFont>
      <p:font typeface="Helvetica World Bold" panose="020B0604020202020204" charset="-128"/>
      <p:regular r:id="rId11"/>
    </p:embeddedFont>
    <p:embeddedFont>
      <p:font typeface="Russo One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94622" autoAdjust="0"/>
  </p:normalViewPr>
  <p:slideViewPr>
    <p:cSldViewPr>
      <p:cViewPr varScale="1">
        <p:scale>
          <a:sx n="37" d="100"/>
          <a:sy n="37" d="100"/>
        </p:scale>
        <p:origin x="1076" y="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2.svg>
</file>

<file path=ppt/media/image3.jpeg>
</file>

<file path=ppt/media/image4.jpeg>
</file>

<file path=ppt/media/image5.jpe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05324" y="6473939"/>
            <a:ext cx="18698649" cy="4204026"/>
          </a:xfrm>
          <a:custGeom>
            <a:avLst/>
            <a:gdLst/>
            <a:ahLst/>
            <a:cxnLst/>
            <a:rect l="l" t="t" r="r" b="b"/>
            <a:pathLst>
              <a:path w="18698649" h="4204026">
                <a:moveTo>
                  <a:pt x="0" y="0"/>
                </a:moveTo>
                <a:lnTo>
                  <a:pt x="18698648" y="0"/>
                </a:lnTo>
                <a:lnTo>
                  <a:pt x="18698648" y="4204025"/>
                </a:lnTo>
                <a:lnTo>
                  <a:pt x="0" y="4204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6759759" y="1620261"/>
            <a:ext cx="4834628" cy="4834628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5000" r="-25000"/>
              </a:stretch>
            </a:blipFill>
            <a:ln w="38100" cap="sq">
              <a:solidFill>
                <a:srgbClr val="925AFF"/>
              </a:solidFill>
              <a:prstDash val="solid"/>
              <a:miter/>
            </a:ln>
          </p:spPr>
        </p:sp>
      </p:grpSp>
      <p:sp>
        <p:nvSpPr>
          <p:cNvPr id="11" name="TextBox 11"/>
          <p:cNvSpPr txBox="1"/>
          <p:nvPr/>
        </p:nvSpPr>
        <p:spPr>
          <a:xfrm>
            <a:off x="2340679" y="6370426"/>
            <a:ext cx="13665572" cy="1906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24"/>
              </a:lnSpc>
            </a:pPr>
            <a:r>
              <a:rPr lang="en-US" sz="1116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Hope For Sudan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13059" y="8242856"/>
            <a:ext cx="13920811" cy="532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0"/>
              </a:lnSpc>
              <a:spcBef>
                <a:spcPct val="0"/>
              </a:spcBef>
            </a:pPr>
            <a:r>
              <a:rPr lang="en-US" sz="3171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Together, we shape a future where Sudan shines again.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2495653" y="2280472"/>
            <a:ext cx="3514206" cy="3514206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38888" r="-38888"/>
              </a:stretch>
            </a:blipFill>
            <a:ln w="38100" cap="sq">
              <a:solidFill>
                <a:srgbClr val="925AFF"/>
              </a:solidFill>
              <a:prstDash val="solid"/>
              <a:miter/>
            </a:ln>
          </p:spPr>
        </p:sp>
      </p:grpSp>
      <p:grpSp>
        <p:nvGrpSpPr>
          <p:cNvPr id="21" name="Group 21"/>
          <p:cNvGrpSpPr/>
          <p:nvPr/>
        </p:nvGrpSpPr>
        <p:grpSpPr>
          <a:xfrm>
            <a:off x="2340679" y="2280472"/>
            <a:ext cx="3514206" cy="3514206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38888" r="-38888"/>
              </a:stretch>
            </a:blipFill>
            <a:ln w="38100" cap="sq">
              <a:solidFill>
                <a:srgbClr val="925AFF"/>
              </a:solidFill>
              <a:prstDash val="solid"/>
              <a:miter/>
            </a:ln>
          </p:spPr>
        </p:sp>
      </p:grpSp>
      <p:sp>
        <p:nvSpPr>
          <p:cNvPr id="23" name="Freeform 23"/>
          <p:cNvSpPr/>
          <p:nvPr/>
        </p:nvSpPr>
        <p:spPr>
          <a:xfrm rot="-10800000">
            <a:off x="15682537" y="-1027918"/>
            <a:ext cx="6195674" cy="3289340"/>
          </a:xfrm>
          <a:custGeom>
            <a:avLst/>
            <a:gdLst/>
            <a:ahLst/>
            <a:cxnLst/>
            <a:rect l="l" t="t" r="r" b="b"/>
            <a:pathLst>
              <a:path w="6195674" h="3289340">
                <a:moveTo>
                  <a:pt x="0" y="0"/>
                </a:moveTo>
                <a:lnTo>
                  <a:pt x="6195674" y="0"/>
                </a:lnTo>
                <a:lnTo>
                  <a:pt x="6195674" y="3289340"/>
                </a:lnTo>
                <a:lnTo>
                  <a:pt x="0" y="32893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-1274792" y="6322620"/>
            <a:ext cx="2327385" cy="1235630"/>
          </a:xfrm>
          <a:custGeom>
            <a:avLst/>
            <a:gdLst/>
            <a:ahLst/>
            <a:cxnLst/>
            <a:rect l="l" t="t" r="r" b="b"/>
            <a:pathLst>
              <a:path w="2327385" h="1235630">
                <a:moveTo>
                  <a:pt x="0" y="0"/>
                </a:moveTo>
                <a:lnTo>
                  <a:pt x="2327385" y="0"/>
                </a:lnTo>
                <a:lnTo>
                  <a:pt x="2327385" y="1235630"/>
                </a:lnTo>
                <a:lnTo>
                  <a:pt x="0" y="12356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-652626" y="4861931"/>
            <a:ext cx="2327385" cy="1235630"/>
          </a:xfrm>
          <a:custGeom>
            <a:avLst/>
            <a:gdLst/>
            <a:ahLst/>
            <a:cxnLst/>
            <a:rect l="l" t="t" r="r" b="b"/>
            <a:pathLst>
              <a:path w="2327385" h="1235630">
                <a:moveTo>
                  <a:pt x="0" y="0"/>
                </a:moveTo>
                <a:lnTo>
                  <a:pt x="2327385" y="0"/>
                </a:lnTo>
                <a:lnTo>
                  <a:pt x="2327385" y="1235630"/>
                </a:lnTo>
                <a:lnTo>
                  <a:pt x="0" y="12356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05324" y="6473939"/>
            <a:ext cx="18698649" cy="4204026"/>
          </a:xfrm>
          <a:custGeom>
            <a:avLst/>
            <a:gdLst/>
            <a:ahLst/>
            <a:cxnLst/>
            <a:rect l="l" t="t" r="r" b="b"/>
            <a:pathLst>
              <a:path w="18698649" h="4204026">
                <a:moveTo>
                  <a:pt x="0" y="0"/>
                </a:moveTo>
                <a:lnTo>
                  <a:pt x="18698648" y="0"/>
                </a:lnTo>
                <a:lnTo>
                  <a:pt x="18698648" y="4204025"/>
                </a:lnTo>
                <a:lnTo>
                  <a:pt x="0" y="4204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5976786" y="9258300"/>
            <a:ext cx="1282514" cy="370968"/>
            <a:chOff x="0" y="0"/>
            <a:chExt cx="337782" cy="9770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37782" cy="97703"/>
            </a:xfrm>
            <a:custGeom>
              <a:avLst/>
              <a:gdLst/>
              <a:ahLst/>
              <a:cxnLst/>
              <a:rect l="l" t="t" r="r" b="b"/>
              <a:pathLst>
                <a:path w="337782" h="97703">
                  <a:moveTo>
                    <a:pt x="48852" y="0"/>
                  </a:moveTo>
                  <a:lnTo>
                    <a:pt x="288930" y="0"/>
                  </a:lnTo>
                  <a:cubicBezTo>
                    <a:pt x="315910" y="0"/>
                    <a:pt x="337782" y="21872"/>
                    <a:pt x="337782" y="48852"/>
                  </a:cubicBezTo>
                  <a:lnTo>
                    <a:pt x="337782" y="48852"/>
                  </a:lnTo>
                  <a:cubicBezTo>
                    <a:pt x="337782" y="75832"/>
                    <a:pt x="315910" y="97703"/>
                    <a:pt x="288930" y="97703"/>
                  </a:cubicBezTo>
                  <a:lnTo>
                    <a:pt x="48852" y="97703"/>
                  </a:lnTo>
                  <a:cubicBezTo>
                    <a:pt x="21872" y="97703"/>
                    <a:pt x="0" y="75832"/>
                    <a:pt x="0" y="48852"/>
                  </a:cubicBezTo>
                  <a:lnTo>
                    <a:pt x="0" y="48852"/>
                  </a:lnTo>
                  <a:cubicBezTo>
                    <a:pt x="0" y="21872"/>
                    <a:pt x="21872" y="0"/>
                    <a:pt x="48852" y="0"/>
                  </a:cubicBez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337782" cy="135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-10730724">
            <a:off x="14596764" y="5224524"/>
            <a:ext cx="6195674" cy="3289340"/>
          </a:xfrm>
          <a:custGeom>
            <a:avLst/>
            <a:gdLst/>
            <a:ahLst/>
            <a:cxnLst/>
            <a:rect l="l" t="t" r="r" b="b"/>
            <a:pathLst>
              <a:path w="6195674" h="3289340">
                <a:moveTo>
                  <a:pt x="0" y="0"/>
                </a:moveTo>
                <a:lnTo>
                  <a:pt x="6195674" y="0"/>
                </a:lnTo>
                <a:lnTo>
                  <a:pt x="6195674" y="3289340"/>
                </a:lnTo>
                <a:lnTo>
                  <a:pt x="0" y="3289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2807536" y="2343727"/>
            <a:ext cx="4324144" cy="5599546"/>
            <a:chOff x="0" y="0"/>
            <a:chExt cx="669923" cy="86751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69923" cy="867516"/>
            </a:xfrm>
            <a:custGeom>
              <a:avLst/>
              <a:gdLst/>
              <a:ahLst/>
              <a:cxnLst/>
              <a:rect l="l" t="t" r="r" b="b"/>
              <a:pathLst>
                <a:path w="669923" h="867516">
                  <a:moveTo>
                    <a:pt x="32227" y="0"/>
                  </a:moveTo>
                  <a:lnTo>
                    <a:pt x="637696" y="0"/>
                  </a:lnTo>
                  <a:cubicBezTo>
                    <a:pt x="646243" y="0"/>
                    <a:pt x="654440" y="3395"/>
                    <a:pt x="660484" y="9439"/>
                  </a:cubicBezTo>
                  <a:cubicBezTo>
                    <a:pt x="666528" y="15483"/>
                    <a:pt x="669923" y="23680"/>
                    <a:pt x="669923" y="32227"/>
                  </a:cubicBezTo>
                  <a:lnTo>
                    <a:pt x="669923" y="835289"/>
                  </a:lnTo>
                  <a:cubicBezTo>
                    <a:pt x="669923" y="853088"/>
                    <a:pt x="655495" y="867516"/>
                    <a:pt x="637696" y="867516"/>
                  </a:cubicBezTo>
                  <a:lnTo>
                    <a:pt x="32227" y="867516"/>
                  </a:lnTo>
                  <a:cubicBezTo>
                    <a:pt x="14429" y="867516"/>
                    <a:pt x="0" y="853088"/>
                    <a:pt x="0" y="835289"/>
                  </a:cubicBezTo>
                  <a:lnTo>
                    <a:pt x="0" y="32227"/>
                  </a:lnTo>
                  <a:cubicBezTo>
                    <a:pt x="0" y="14429"/>
                    <a:pt x="14429" y="0"/>
                    <a:pt x="32227" y="0"/>
                  </a:cubicBezTo>
                  <a:close/>
                </a:path>
              </a:pathLst>
            </a:custGeom>
            <a:blipFill>
              <a:blip r:embed="rId6"/>
              <a:stretch>
                <a:fillRect l="-47121" r="-47121"/>
              </a:stretch>
            </a:blipFill>
            <a:ln w="38100" cap="sq">
              <a:solidFill>
                <a:srgbClr val="925AFF"/>
              </a:solidFill>
              <a:prstDash val="solid"/>
              <a:miter/>
            </a:ln>
          </p:spPr>
        </p:sp>
      </p:grpSp>
      <p:grpSp>
        <p:nvGrpSpPr>
          <p:cNvPr id="19" name="Group 19"/>
          <p:cNvGrpSpPr/>
          <p:nvPr/>
        </p:nvGrpSpPr>
        <p:grpSpPr>
          <a:xfrm>
            <a:off x="9829429" y="2343727"/>
            <a:ext cx="2615572" cy="5599546"/>
            <a:chOff x="0" y="0"/>
            <a:chExt cx="405220" cy="86751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5220" cy="867516"/>
            </a:xfrm>
            <a:custGeom>
              <a:avLst/>
              <a:gdLst/>
              <a:ahLst/>
              <a:cxnLst/>
              <a:rect l="l" t="t" r="r" b="b"/>
              <a:pathLst>
                <a:path w="405220" h="867516">
                  <a:moveTo>
                    <a:pt x="53279" y="0"/>
                  </a:moveTo>
                  <a:lnTo>
                    <a:pt x="351942" y="0"/>
                  </a:lnTo>
                  <a:cubicBezTo>
                    <a:pt x="366072" y="0"/>
                    <a:pt x="379624" y="5613"/>
                    <a:pt x="389615" y="15605"/>
                  </a:cubicBezTo>
                  <a:cubicBezTo>
                    <a:pt x="399607" y="25597"/>
                    <a:pt x="405220" y="39148"/>
                    <a:pt x="405220" y="53279"/>
                  </a:cubicBezTo>
                  <a:lnTo>
                    <a:pt x="405220" y="814237"/>
                  </a:lnTo>
                  <a:cubicBezTo>
                    <a:pt x="405220" y="843662"/>
                    <a:pt x="381367" y="867516"/>
                    <a:pt x="351942" y="867516"/>
                  </a:cubicBezTo>
                  <a:lnTo>
                    <a:pt x="53279" y="867516"/>
                  </a:lnTo>
                  <a:cubicBezTo>
                    <a:pt x="23854" y="867516"/>
                    <a:pt x="0" y="843662"/>
                    <a:pt x="0" y="814237"/>
                  </a:cubicBezTo>
                  <a:lnTo>
                    <a:pt x="0" y="53279"/>
                  </a:lnTo>
                  <a:cubicBezTo>
                    <a:pt x="0" y="23854"/>
                    <a:pt x="23854" y="0"/>
                    <a:pt x="53279" y="0"/>
                  </a:cubicBezTo>
                  <a:close/>
                </a:path>
              </a:pathLst>
            </a:custGeom>
            <a:blipFill>
              <a:blip r:embed="rId7"/>
              <a:stretch>
                <a:fillRect l="-21361" r="-21361"/>
              </a:stretch>
            </a:blipFill>
            <a:ln w="38100" cap="sq">
              <a:solidFill>
                <a:srgbClr val="925AFF"/>
              </a:solidFill>
              <a:prstDash val="solid"/>
              <a:miter/>
            </a:ln>
          </p:spPr>
        </p:sp>
      </p:grpSp>
      <p:sp>
        <p:nvSpPr>
          <p:cNvPr id="21" name="TextBox 21"/>
          <p:cNvSpPr txBox="1"/>
          <p:nvPr/>
        </p:nvSpPr>
        <p:spPr>
          <a:xfrm>
            <a:off x="1817191" y="3501876"/>
            <a:ext cx="8012238" cy="666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02"/>
              </a:lnSpc>
            </a:pPr>
            <a:r>
              <a:rPr lang="en-US" sz="4953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Introduction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817191" y="5105400"/>
            <a:ext cx="7479209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HOPE for Sudan</a:t>
            </a:r>
            <a:r>
              <a:rPr lang="en-US" sz="3200" dirty="0">
                <a:solidFill>
                  <a:schemeClr val="bg1"/>
                </a:solidFill>
              </a:rPr>
              <a:t>, is a web-based platform designed to support national recovery. It enables visualization of affected areas, identification of available services, community participation, and coordination among NGOs and government entities.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104406" y="9309151"/>
            <a:ext cx="1027275" cy="240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8"/>
              </a:lnSpc>
              <a:spcBef>
                <a:spcPct val="0"/>
              </a:spcBef>
            </a:pPr>
            <a:r>
              <a:rPr lang="en-US" sz="13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Page 01</a:t>
            </a:r>
          </a:p>
        </p:txBody>
      </p:sp>
      <p:sp>
        <p:nvSpPr>
          <p:cNvPr id="26" name="Freeform 26"/>
          <p:cNvSpPr/>
          <p:nvPr/>
        </p:nvSpPr>
        <p:spPr>
          <a:xfrm rot="5400000">
            <a:off x="5901803" y="-616297"/>
            <a:ext cx="2327385" cy="1235630"/>
          </a:xfrm>
          <a:custGeom>
            <a:avLst/>
            <a:gdLst/>
            <a:ahLst/>
            <a:cxnLst/>
            <a:rect l="l" t="t" r="r" b="b"/>
            <a:pathLst>
              <a:path w="2327385" h="1235630">
                <a:moveTo>
                  <a:pt x="0" y="0"/>
                </a:moveTo>
                <a:lnTo>
                  <a:pt x="2327385" y="0"/>
                </a:lnTo>
                <a:lnTo>
                  <a:pt x="2327385" y="1235630"/>
                </a:lnTo>
                <a:lnTo>
                  <a:pt x="0" y="12356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 rot="5400000">
            <a:off x="7362492" y="5869"/>
            <a:ext cx="2327385" cy="1235630"/>
          </a:xfrm>
          <a:custGeom>
            <a:avLst/>
            <a:gdLst/>
            <a:ahLst/>
            <a:cxnLst/>
            <a:rect l="l" t="t" r="r" b="b"/>
            <a:pathLst>
              <a:path w="2327385" h="1235630">
                <a:moveTo>
                  <a:pt x="0" y="0"/>
                </a:moveTo>
                <a:lnTo>
                  <a:pt x="2327386" y="0"/>
                </a:lnTo>
                <a:lnTo>
                  <a:pt x="2327386" y="1235630"/>
                </a:lnTo>
                <a:lnTo>
                  <a:pt x="0" y="12356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05324" y="6473939"/>
            <a:ext cx="18698649" cy="4204026"/>
          </a:xfrm>
          <a:custGeom>
            <a:avLst/>
            <a:gdLst/>
            <a:ahLst/>
            <a:cxnLst/>
            <a:rect l="l" t="t" r="r" b="b"/>
            <a:pathLst>
              <a:path w="18698649" h="4204026">
                <a:moveTo>
                  <a:pt x="0" y="0"/>
                </a:moveTo>
                <a:lnTo>
                  <a:pt x="18698648" y="0"/>
                </a:lnTo>
                <a:lnTo>
                  <a:pt x="18698648" y="4204025"/>
                </a:lnTo>
                <a:lnTo>
                  <a:pt x="0" y="4204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5976786" y="9258300"/>
            <a:ext cx="1282514" cy="370968"/>
            <a:chOff x="0" y="0"/>
            <a:chExt cx="337782" cy="9770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37782" cy="97703"/>
            </a:xfrm>
            <a:custGeom>
              <a:avLst/>
              <a:gdLst/>
              <a:ahLst/>
              <a:cxnLst/>
              <a:rect l="l" t="t" r="r" b="b"/>
              <a:pathLst>
                <a:path w="337782" h="97703">
                  <a:moveTo>
                    <a:pt x="48852" y="0"/>
                  </a:moveTo>
                  <a:lnTo>
                    <a:pt x="288930" y="0"/>
                  </a:lnTo>
                  <a:cubicBezTo>
                    <a:pt x="315910" y="0"/>
                    <a:pt x="337782" y="21872"/>
                    <a:pt x="337782" y="48852"/>
                  </a:cubicBezTo>
                  <a:lnTo>
                    <a:pt x="337782" y="48852"/>
                  </a:lnTo>
                  <a:cubicBezTo>
                    <a:pt x="337782" y="75832"/>
                    <a:pt x="315910" y="97703"/>
                    <a:pt x="288930" y="97703"/>
                  </a:cubicBezTo>
                  <a:lnTo>
                    <a:pt x="48852" y="97703"/>
                  </a:lnTo>
                  <a:cubicBezTo>
                    <a:pt x="21872" y="97703"/>
                    <a:pt x="0" y="75832"/>
                    <a:pt x="0" y="48852"/>
                  </a:cubicBezTo>
                  <a:lnTo>
                    <a:pt x="0" y="48852"/>
                  </a:lnTo>
                  <a:cubicBezTo>
                    <a:pt x="0" y="21872"/>
                    <a:pt x="21872" y="0"/>
                    <a:pt x="48852" y="0"/>
                  </a:cubicBez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337782" cy="135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-1442716" y="4477345"/>
            <a:ext cx="6195674" cy="3289340"/>
          </a:xfrm>
          <a:custGeom>
            <a:avLst/>
            <a:gdLst/>
            <a:ahLst/>
            <a:cxnLst/>
            <a:rect l="l" t="t" r="r" b="b"/>
            <a:pathLst>
              <a:path w="6195674" h="3289340">
                <a:moveTo>
                  <a:pt x="0" y="0"/>
                </a:moveTo>
                <a:lnTo>
                  <a:pt x="6195675" y="0"/>
                </a:lnTo>
                <a:lnTo>
                  <a:pt x="6195675" y="3289340"/>
                </a:lnTo>
                <a:lnTo>
                  <a:pt x="0" y="3289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2129774" y="2520315"/>
            <a:ext cx="5246370" cy="524637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24906" r="-24906"/>
              </a:stretch>
            </a:blipFill>
            <a:ln w="38100" cap="sq">
              <a:solidFill>
                <a:srgbClr val="925AFF"/>
              </a:solidFill>
              <a:prstDash val="solid"/>
              <a:miter/>
            </a:ln>
          </p:spPr>
        </p:sp>
      </p:grpSp>
      <p:sp>
        <p:nvSpPr>
          <p:cNvPr id="19" name="TextBox 19"/>
          <p:cNvSpPr txBox="1"/>
          <p:nvPr/>
        </p:nvSpPr>
        <p:spPr>
          <a:xfrm>
            <a:off x="8994352" y="3500363"/>
            <a:ext cx="6375268" cy="830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Problem Statement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8994352" y="4762500"/>
            <a:ext cx="8684048" cy="3939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 Lack of accurate and up-to-date data on damage and recovery progress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 No platform for citizens to report their needs or initiatives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 Difficulty in prioritizing aid and development activities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 Inability to track real-time availability of essential services like electricity and water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6104406" y="9309151"/>
            <a:ext cx="1027275" cy="240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8"/>
              </a:lnSpc>
              <a:spcBef>
                <a:spcPct val="0"/>
              </a:spcBef>
            </a:pPr>
            <a:r>
              <a:rPr lang="en-US" sz="13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Page 02</a:t>
            </a:r>
          </a:p>
        </p:txBody>
      </p:sp>
      <p:sp>
        <p:nvSpPr>
          <p:cNvPr id="24" name="Freeform 24"/>
          <p:cNvSpPr/>
          <p:nvPr/>
        </p:nvSpPr>
        <p:spPr>
          <a:xfrm rot="-10800000">
            <a:off x="17240209" y="387813"/>
            <a:ext cx="2327385" cy="1235630"/>
          </a:xfrm>
          <a:custGeom>
            <a:avLst/>
            <a:gdLst/>
            <a:ahLst/>
            <a:cxnLst/>
            <a:rect l="l" t="t" r="r" b="b"/>
            <a:pathLst>
              <a:path w="2327385" h="1235630">
                <a:moveTo>
                  <a:pt x="0" y="0"/>
                </a:moveTo>
                <a:lnTo>
                  <a:pt x="2327385" y="0"/>
                </a:lnTo>
                <a:lnTo>
                  <a:pt x="2327385" y="1235630"/>
                </a:lnTo>
                <a:lnTo>
                  <a:pt x="0" y="12356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 rot="-10800000">
            <a:off x="16618043" y="1848503"/>
            <a:ext cx="2327385" cy="1235630"/>
          </a:xfrm>
          <a:custGeom>
            <a:avLst/>
            <a:gdLst/>
            <a:ahLst/>
            <a:cxnLst/>
            <a:rect l="l" t="t" r="r" b="b"/>
            <a:pathLst>
              <a:path w="2327385" h="1235630">
                <a:moveTo>
                  <a:pt x="0" y="0"/>
                </a:moveTo>
                <a:lnTo>
                  <a:pt x="2327385" y="0"/>
                </a:lnTo>
                <a:lnTo>
                  <a:pt x="2327385" y="1235630"/>
                </a:lnTo>
                <a:lnTo>
                  <a:pt x="0" y="12356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75043" y="4038600"/>
            <a:ext cx="442082" cy="442082"/>
            <a:chOff x="0" y="0"/>
            <a:chExt cx="142417" cy="1424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42417" cy="1805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205324" y="6473939"/>
            <a:ext cx="18698649" cy="4204026"/>
          </a:xfrm>
          <a:custGeom>
            <a:avLst/>
            <a:gdLst/>
            <a:ahLst/>
            <a:cxnLst/>
            <a:rect l="l" t="t" r="r" b="b"/>
            <a:pathLst>
              <a:path w="18698649" h="4204026">
                <a:moveTo>
                  <a:pt x="0" y="0"/>
                </a:moveTo>
                <a:lnTo>
                  <a:pt x="18698648" y="0"/>
                </a:lnTo>
                <a:lnTo>
                  <a:pt x="18698648" y="4204025"/>
                </a:lnTo>
                <a:lnTo>
                  <a:pt x="0" y="4204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975043" y="5572203"/>
            <a:ext cx="442082" cy="560350"/>
            <a:chOff x="0" y="-38100"/>
            <a:chExt cx="142417" cy="18051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42417" cy="1805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975044" y="6987539"/>
            <a:ext cx="448237" cy="2118360"/>
            <a:chOff x="0" y="-38100"/>
            <a:chExt cx="144400" cy="6824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42417" cy="1805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34708038-F35E-B10B-4B1A-4FE3C1ADEAC3}"/>
                </a:ext>
              </a:extLst>
            </p:cNvPr>
            <p:cNvSpPr/>
            <p:nvPr/>
          </p:nvSpPr>
          <p:spPr>
            <a:xfrm>
              <a:off x="1983" y="501916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  <p:txBody>
            <a:bodyPr/>
            <a:lstStyle/>
            <a:p>
              <a:r>
                <a:rPr lang="en-US" dirty="0"/>
                <a:t> </a:t>
              </a:r>
              <a:endParaRPr lang="en-AE" dirty="0"/>
            </a:p>
          </p:txBody>
        </p:sp>
      </p:grpSp>
      <p:sp>
        <p:nvSpPr>
          <p:cNvPr id="12" name="Freeform 12"/>
          <p:cNvSpPr/>
          <p:nvPr/>
        </p:nvSpPr>
        <p:spPr>
          <a:xfrm>
            <a:off x="-4549079" y="3326608"/>
            <a:ext cx="6195674" cy="3289340"/>
          </a:xfrm>
          <a:custGeom>
            <a:avLst/>
            <a:gdLst/>
            <a:ahLst/>
            <a:cxnLst/>
            <a:rect l="l" t="t" r="r" b="b"/>
            <a:pathLst>
              <a:path w="6195674" h="3289340">
                <a:moveTo>
                  <a:pt x="0" y="0"/>
                </a:moveTo>
                <a:lnTo>
                  <a:pt x="6195675" y="0"/>
                </a:lnTo>
                <a:lnTo>
                  <a:pt x="6195675" y="3289340"/>
                </a:lnTo>
                <a:lnTo>
                  <a:pt x="0" y="3289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15976786" y="9258300"/>
            <a:ext cx="1282514" cy="370968"/>
            <a:chOff x="0" y="0"/>
            <a:chExt cx="337782" cy="9770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37782" cy="97703"/>
            </a:xfrm>
            <a:custGeom>
              <a:avLst/>
              <a:gdLst/>
              <a:ahLst/>
              <a:cxnLst/>
              <a:rect l="l" t="t" r="r" b="b"/>
              <a:pathLst>
                <a:path w="337782" h="97703">
                  <a:moveTo>
                    <a:pt x="48852" y="0"/>
                  </a:moveTo>
                  <a:lnTo>
                    <a:pt x="288930" y="0"/>
                  </a:lnTo>
                  <a:cubicBezTo>
                    <a:pt x="315910" y="0"/>
                    <a:pt x="337782" y="21872"/>
                    <a:pt x="337782" y="48852"/>
                  </a:cubicBezTo>
                  <a:lnTo>
                    <a:pt x="337782" y="48852"/>
                  </a:lnTo>
                  <a:cubicBezTo>
                    <a:pt x="337782" y="75832"/>
                    <a:pt x="315910" y="97703"/>
                    <a:pt x="288930" y="97703"/>
                  </a:cubicBezTo>
                  <a:lnTo>
                    <a:pt x="48852" y="97703"/>
                  </a:lnTo>
                  <a:cubicBezTo>
                    <a:pt x="21872" y="97703"/>
                    <a:pt x="0" y="75832"/>
                    <a:pt x="0" y="48852"/>
                  </a:cubicBezTo>
                  <a:lnTo>
                    <a:pt x="0" y="48852"/>
                  </a:lnTo>
                  <a:cubicBezTo>
                    <a:pt x="0" y="21872"/>
                    <a:pt x="21872" y="0"/>
                    <a:pt x="48852" y="0"/>
                  </a:cubicBez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337782" cy="135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012930" y="1502037"/>
            <a:ext cx="5246370" cy="7160614"/>
            <a:chOff x="0" y="0"/>
            <a:chExt cx="812800" cy="110936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1109367"/>
            </a:xfrm>
            <a:custGeom>
              <a:avLst/>
              <a:gdLst/>
              <a:ahLst/>
              <a:cxnLst/>
              <a:rect l="l" t="t" r="r" b="b"/>
              <a:pathLst>
                <a:path w="812800" h="1109367">
                  <a:moveTo>
                    <a:pt x="26562" y="0"/>
                  </a:moveTo>
                  <a:lnTo>
                    <a:pt x="786238" y="0"/>
                  </a:lnTo>
                  <a:cubicBezTo>
                    <a:pt x="800908" y="0"/>
                    <a:pt x="812800" y="11892"/>
                    <a:pt x="812800" y="26562"/>
                  </a:cubicBezTo>
                  <a:lnTo>
                    <a:pt x="812800" y="1082804"/>
                  </a:lnTo>
                  <a:cubicBezTo>
                    <a:pt x="812800" y="1097474"/>
                    <a:pt x="800908" y="1109367"/>
                    <a:pt x="786238" y="1109367"/>
                  </a:cubicBezTo>
                  <a:lnTo>
                    <a:pt x="26562" y="1109367"/>
                  </a:lnTo>
                  <a:cubicBezTo>
                    <a:pt x="11892" y="1109367"/>
                    <a:pt x="0" y="1097474"/>
                    <a:pt x="0" y="1082804"/>
                  </a:cubicBezTo>
                  <a:lnTo>
                    <a:pt x="0" y="26562"/>
                  </a:lnTo>
                  <a:cubicBezTo>
                    <a:pt x="0" y="11892"/>
                    <a:pt x="11892" y="0"/>
                    <a:pt x="26562" y="0"/>
                  </a:cubicBezTo>
                  <a:close/>
                </a:path>
              </a:pathLst>
            </a:custGeom>
            <a:blipFill>
              <a:blip r:embed="rId6"/>
              <a:stretch>
                <a:fillRect l="-52333" r="-52333"/>
              </a:stretch>
            </a:blipFill>
            <a:ln w="38100" cap="sq">
              <a:solidFill>
                <a:srgbClr val="925AFF"/>
              </a:solidFill>
              <a:prstDash val="solid"/>
              <a:miter/>
            </a:ln>
          </p:spPr>
        </p:sp>
      </p:grpSp>
      <p:grpSp>
        <p:nvGrpSpPr>
          <p:cNvPr id="28" name="Group 28"/>
          <p:cNvGrpSpPr/>
          <p:nvPr/>
        </p:nvGrpSpPr>
        <p:grpSpPr>
          <a:xfrm>
            <a:off x="9987281" y="2159331"/>
            <a:ext cx="3234916" cy="4415241"/>
            <a:chOff x="0" y="0"/>
            <a:chExt cx="812800" cy="1109367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1109367"/>
            </a:xfrm>
            <a:custGeom>
              <a:avLst/>
              <a:gdLst/>
              <a:ahLst/>
              <a:cxnLst/>
              <a:rect l="l" t="t" r="r" b="b"/>
              <a:pathLst>
                <a:path w="812800" h="1109367">
                  <a:moveTo>
                    <a:pt x="43078" y="0"/>
                  </a:moveTo>
                  <a:lnTo>
                    <a:pt x="769722" y="0"/>
                  </a:lnTo>
                  <a:cubicBezTo>
                    <a:pt x="781147" y="0"/>
                    <a:pt x="792104" y="4539"/>
                    <a:pt x="800183" y="12617"/>
                  </a:cubicBezTo>
                  <a:cubicBezTo>
                    <a:pt x="808261" y="20696"/>
                    <a:pt x="812800" y="31653"/>
                    <a:pt x="812800" y="43078"/>
                  </a:cubicBezTo>
                  <a:lnTo>
                    <a:pt x="812800" y="1066288"/>
                  </a:lnTo>
                  <a:cubicBezTo>
                    <a:pt x="812800" y="1077713"/>
                    <a:pt x="808261" y="1088671"/>
                    <a:pt x="800183" y="1096749"/>
                  </a:cubicBezTo>
                  <a:cubicBezTo>
                    <a:pt x="792104" y="1104828"/>
                    <a:pt x="781147" y="1109367"/>
                    <a:pt x="769722" y="1109367"/>
                  </a:cubicBezTo>
                  <a:lnTo>
                    <a:pt x="43078" y="1109367"/>
                  </a:lnTo>
                  <a:cubicBezTo>
                    <a:pt x="31653" y="1109367"/>
                    <a:pt x="20696" y="1104828"/>
                    <a:pt x="12617" y="1096749"/>
                  </a:cubicBezTo>
                  <a:cubicBezTo>
                    <a:pt x="4539" y="1088671"/>
                    <a:pt x="0" y="1077713"/>
                    <a:pt x="0" y="1066288"/>
                  </a:cubicBezTo>
                  <a:lnTo>
                    <a:pt x="0" y="43078"/>
                  </a:lnTo>
                  <a:cubicBezTo>
                    <a:pt x="0" y="31653"/>
                    <a:pt x="4539" y="20696"/>
                    <a:pt x="12617" y="12617"/>
                  </a:cubicBezTo>
                  <a:cubicBezTo>
                    <a:pt x="20696" y="4539"/>
                    <a:pt x="31653" y="0"/>
                    <a:pt x="43078" y="0"/>
                  </a:cubicBezTo>
                  <a:close/>
                </a:path>
              </a:pathLst>
            </a:custGeom>
            <a:blipFill>
              <a:blip r:embed="rId7"/>
              <a:stretch>
                <a:fillRect l="-52557" r="-52557"/>
              </a:stretch>
            </a:blipFill>
            <a:ln w="38100" cap="sq">
              <a:solidFill>
                <a:srgbClr val="925AFF"/>
              </a:solidFill>
              <a:prstDash val="solid"/>
              <a:miter/>
            </a:ln>
          </p:spPr>
        </p:sp>
      </p:grpSp>
      <p:sp>
        <p:nvSpPr>
          <p:cNvPr id="30" name="TextBox 30"/>
          <p:cNvSpPr txBox="1"/>
          <p:nvPr/>
        </p:nvSpPr>
        <p:spPr>
          <a:xfrm>
            <a:off x="1975043" y="2475839"/>
            <a:ext cx="8012238" cy="830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Project Objectives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2744571" y="4000500"/>
            <a:ext cx="6064285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Build an interactive map displaying war-affected and restored areas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744571" y="5534103"/>
            <a:ext cx="6064285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Use AI to analyze satellite images for before-and-after comparisons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744571" y="7067707"/>
            <a:ext cx="6064285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Display real-time availability of services like electricity and water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951396" y="4070728"/>
            <a:ext cx="48937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951396" y="5753100"/>
            <a:ext cx="48937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951396" y="7123648"/>
            <a:ext cx="48937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3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6104406" y="9309151"/>
            <a:ext cx="1027275" cy="240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8"/>
              </a:lnSpc>
              <a:spcBef>
                <a:spcPct val="0"/>
              </a:spcBef>
            </a:pPr>
            <a:r>
              <a:rPr lang="en-US" sz="13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Page 06</a:t>
            </a:r>
          </a:p>
        </p:txBody>
      </p:sp>
      <p:sp>
        <p:nvSpPr>
          <p:cNvPr id="40" name="Freeform 40"/>
          <p:cNvSpPr/>
          <p:nvPr/>
        </p:nvSpPr>
        <p:spPr>
          <a:xfrm rot="-5400000">
            <a:off x="11477465" y="9188354"/>
            <a:ext cx="2875824" cy="1526801"/>
          </a:xfrm>
          <a:custGeom>
            <a:avLst/>
            <a:gdLst/>
            <a:ahLst/>
            <a:cxnLst/>
            <a:rect l="l" t="t" r="r" b="b"/>
            <a:pathLst>
              <a:path w="2875824" h="1526801">
                <a:moveTo>
                  <a:pt x="0" y="0"/>
                </a:moveTo>
                <a:lnTo>
                  <a:pt x="2875824" y="0"/>
                </a:lnTo>
                <a:lnTo>
                  <a:pt x="2875824" y="1526801"/>
                </a:lnTo>
                <a:lnTo>
                  <a:pt x="0" y="15268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1" name="Freeform 41"/>
          <p:cNvSpPr/>
          <p:nvPr/>
        </p:nvSpPr>
        <p:spPr>
          <a:xfrm rot="-5400000">
            <a:off x="9672571" y="8419577"/>
            <a:ext cx="2875824" cy="1526801"/>
          </a:xfrm>
          <a:custGeom>
            <a:avLst/>
            <a:gdLst/>
            <a:ahLst/>
            <a:cxnLst/>
            <a:rect l="l" t="t" r="r" b="b"/>
            <a:pathLst>
              <a:path w="2875824" h="1526801">
                <a:moveTo>
                  <a:pt x="0" y="0"/>
                </a:moveTo>
                <a:lnTo>
                  <a:pt x="2875824" y="0"/>
                </a:lnTo>
                <a:lnTo>
                  <a:pt x="2875824" y="1526801"/>
                </a:lnTo>
                <a:lnTo>
                  <a:pt x="0" y="15268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2" name="TextBox 33">
            <a:extLst>
              <a:ext uri="{FF2B5EF4-FFF2-40B4-BE49-F238E27FC236}">
                <a16:creationId xmlns:a16="http://schemas.microsoft.com/office/drawing/2014/main" id="{C285BF9F-0CE1-F295-C8D7-6469FE060295}"/>
              </a:ext>
            </a:extLst>
          </p:cNvPr>
          <p:cNvSpPr txBox="1"/>
          <p:nvPr/>
        </p:nvSpPr>
        <p:spPr>
          <a:xfrm>
            <a:off x="2770286" y="8340449"/>
            <a:ext cx="6064285" cy="1477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Enable citizens to share needs, vote on priorities, and report local initiatives</a:t>
            </a:r>
          </a:p>
        </p:txBody>
      </p:sp>
      <p:sp>
        <p:nvSpPr>
          <p:cNvPr id="44" name="TextBox 36">
            <a:extLst>
              <a:ext uri="{FF2B5EF4-FFF2-40B4-BE49-F238E27FC236}">
                <a16:creationId xmlns:a16="http://schemas.microsoft.com/office/drawing/2014/main" id="{DEC09710-B30E-943B-9814-DD29CA8F78C1}"/>
              </a:ext>
            </a:extLst>
          </p:cNvPr>
          <p:cNvSpPr txBox="1"/>
          <p:nvPr/>
        </p:nvSpPr>
        <p:spPr>
          <a:xfrm>
            <a:off x="1949023" y="8737600"/>
            <a:ext cx="489377" cy="324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67000" y="3764974"/>
            <a:ext cx="4713431" cy="830997"/>
            <a:chOff x="0" y="0"/>
            <a:chExt cx="1033984" cy="1310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33984" cy="131001"/>
            </a:xfrm>
            <a:custGeom>
              <a:avLst/>
              <a:gdLst/>
              <a:ahLst/>
              <a:cxnLst/>
              <a:rect l="l" t="t" r="r" b="b"/>
              <a:pathLst>
                <a:path w="1033984" h="131001">
                  <a:moveTo>
                    <a:pt x="65500" y="0"/>
                  </a:moveTo>
                  <a:lnTo>
                    <a:pt x="968484" y="0"/>
                  </a:lnTo>
                  <a:cubicBezTo>
                    <a:pt x="985856" y="0"/>
                    <a:pt x="1002516" y="6901"/>
                    <a:pt x="1014800" y="19185"/>
                  </a:cubicBezTo>
                  <a:cubicBezTo>
                    <a:pt x="1027083" y="31468"/>
                    <a:pt x="1033984" y="48129"/>
                    <a:pt x="1033984" y="65500"/>
                  </a:cubicBezTo>
                  <a:lnTo>
                    <a:pt x="1033984" y="65500"/>
                  </a:lnTo>
                  <a:cubicBezTo>
                    <a:pt x="1033984" y="82872"/>
                    <a:pt x="1027083" y="99532"/>
                    <a:pt x="1014800" y="111816"/>
                  </a:cubicBezTo>
                  <a:cubicBezTo>
                    <a:pt x="1002516" y="124100"/>
                    <a:pt x="985856" y="131001"/>
                    <a:pt x="968484" y="131001"/>
                  </a:cubicBezTo>
                  <a:lnTo>
                    <a:pt x="65500" y="131001"/>
                  </a:lnTo>
                  <a:cubicBezTo>
                    <a:pt x="48129" y="131001"/>
                    <a:pt x="31468" y="124100"/>
                    <a:pt x="19185" y="111816"/>
                  </a:cubicBezTo>
                  <a:cubicBezTo>
                    <a:pt x="6901" y="99532"/>
                    <a:pt x="0" y="82872"/>
                    <a:pt x="0" y="65500"/>
                  </a:cubicBezTo>
                  <a:lnTo>
                    <a:pt x="0" y="65500"/>
                  </a:lnTo>
                  <a:cubicBezTo>
                    <a:pt x="0" y="48129"/>
                    <a:pt x="6901" y="31468"/>
                    <a:pt x="19185" y="19185"/>
                  </a:cubicBezTo>
                  <a:cubicBezTo>
                    <a:pt x="31468" y="6901"/>
                    <a:pt x="48129" y="0"/>
                    <a:pt x="65500" y="0"/>
                  </a:cubicBez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33984" cy="169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439401" y="3764975"/>
            <a:ext cx="4394078" cy="830996"/>
            <a:chOff x="0" y="0"/>
            <a:chExt cx="1033984" cy="13100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33984" cy="131001"/>
            </a:xfrm>
            <a:custGeom>
              <a:avLst/>
              <a:gdLst/>
              <a:ahLst/>
              <a:cxnLst/>
              <a:rect l="l" t="t" r="r" b="b"/>
              <a:pathLst>
                <a:path w="1033984" h="131001">
                  <a:moveTo>
                    <a:pt x="65500" y="0"/>
                  </a:moveTo>
                  <a:lnTo>
                    <a:pt x="968484" y="0"/>
                  </a:lnTo>
                  <a:cubicBezTo>
                    <a:pt x="985856" y="0"/>
                    <a:pt x="1002516" y="6901"/>
                    <a:pt x="1014800" y="19185"/>
                  </a:cubicBezTo>
                  <a:cubicBezTo>
                    <a:pt x="1027083" y="31468"/>
                    <a:pt x="1033984" y="48129"/>
                    <a:pt x="1033984" y="65500"/>
                  </a:cubicBezTo>
                  <a:lnTo>
                    <a:pt x="1033984" y="65500"/>
                  </a:lnTo>
                  <a:cubicBezTo>
                    <a:pt x="1033984" y="82872"/>
                    <a:pt x="1027083" y="99532"/>
                    <a:pt x="1014800" y="111816"/>
                  </a:cubicBezTo>
                  <a:cubicBezTo>
                    <a:pt x="1002516" y="124100"/>
                    <a:pt x="985856" y="131001"/>
                    <a:pt x="968484" y="131001"/>
                  </a:cubicBezTo>
                  <a:lnTo>
                    <a:pt x="65500" y="131001"/>
                  </a:lnTo>
                  <a:cubicBezTo>
                    <a:pt x="48129" y="131001"/>
                    <a:pt x="31468" y="124100"/>
                    <a:pt x="19185" y="111816"/>
                  </a:cubicBezTo>
                  <a:cubicBezTo>
                    <a:pt x="6901" y="99532"/>
                    <a:pt x="0" y="82872"/>
                    <a:pt x="0" y="65500"/>
                  </a:cubicBezTo>
                  <a:lnTo>
                    <a:pt x="0" y="65500"/>
                  </a:lnTo>
                  <a:cubicBezTo>
                    <a:pt x="0" y="48129"/>
                    <a:pt x="6901" y="31468"/>
                    <a:pt x="19185" y="19185"/>
                  </a:cubicBezTo>
                  <a:cubicBezTo>
                    <a:pt x="31468" y="6901"/>
                    <a:pt x="48129" y="0"/>
                    <a:pt x="65500" y="0"/>
                  </a:cubicBez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33984" cy="169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-205324" y="6473939"/>
            <a:ext cx="18698649" cy="4204026"/>
          </a:xfrm>
          <a:custGeom>
            <a:avLst/>
            <a:gdLst/>
            <a:ahLst/>
            <a:cxnLst/>
            <a:rect l="l" t="t" r="r" b="b"/>
            <a:pathLst>
              <a:path w="18698649" h="4204026">
                <a:moveTo>
                  <a:pt x="0" y="0"/>
                </a:moveTo>
                <a:lnTo>
                  <a:pt x="18698648" y="0"/>
                </a:lnTo>
                <a:lnTo>
                  <a:pt x="18698648" y="4204025"/>
                </a:lnTo>
                <a:lnTo>
                  <a:pt x="0" y="4204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2667000" y="6090539"/>
            <a:ext cx="4713431" cy="887489"/>
            <a:chOff x="0" y="0"/>
            <a:chExt cx="1033984" cy="13100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33984" cy="131001"/>
            </a:xfrm>
            <a:custGeom>
              <a:avLst/>
              <a:gdLst/>
              <a:ahLst/>
              <a:cxnLst/>
              <a:rect l="l" t="t" r="r" b="b"/>
              <a:pathLst>
                <a:path w="1033984" h="131001">
                  <a:moveTo>
                    <a:pt x="65500" y="0"/>
                  </a:moveTo>
                  <a:lnTo>
                    <a:pt x="968484" y="0"/>
                  </a:lnTo>
                  <a:cubicBezTo>
                    <a:pt x="985856" y="0"/>
                    <a:pt x="1002516" y="6901"/>
                    <a:pt x="1014800" y="19185"/>
                  </a:cubicBezTo>
                  <a:cubicBezTo>
                    <a:pt x="1027083" y="31468"/>
                    <a:pt x="1033984" y="48129"/>
                    <a:pt x="1033984" y="65500"/>
                  </a:cubicBezTo>
                  <a:lnTo>
                    <a:pt x="1033984" y="65500"/>
                  </a:lnTo>
                  <a:cubicBezTo>
                    <a:pt x="1033984" y="82872"/>
                    <a:pt x="1027083" y="99532"/>
                    <a:pt x="1014800" y="111816"/>
                  </a:cubicBezTo>
                  <a:cubicBezTo>
                    <a:pt x="1002516" y="124100"/>
                    <a:pt x="985856" y="131001"/>
                    <a:pt x="968484" y="131001"/>
                  </a:cubicBezTo>
                  <a:lnTo>
                    <a:pt x="65500" y="131001"/>
                  </a:lnTo>
                  <a:cubicBezTo>
                    <a:pt x="48129" y="131001"/>
                    <a:pt x="31468" y="124100"/>
                    <a:pt x="19185" y="111816"/>
                  </a:cubicBezTo>
                  <a:cubicBezTo>
                    <a:pt x="6901" y="99532"/>
                    <a:pt x="0" y="82872"/>
                    <a:pt x="0" y="65500"/>
                  </a:cubicBezTo>
                  <a:lnTo>
                    <a:pt x="0" y="65500"/>
                  </a:lnTo>
                  <a:cubicBezTo>
                    <a:pt x="0" y="48129"/>
                    <a:pt x="6901" y="31468"/>
                    <a:pt x="19185" y="19185"/>
                  </a:cubicBezTo>
                  <a:cubicBezTo>
                    <a:pt x="31468" y="6901"/>
                    <a:pt x="48129" y="0"/>
                    <a:pt x="65500" y="0"/>
                  </a:cubicBez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033984" cy="169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439401" y="6090540"/>
            <a:ext cx="4394077" cy="887488"/>
            <a:chOff x="0" y="0"/>
            <a:chExt cx="1033984" cy="13100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33984" cy="131001"/>
            </a:xfrm>
            <a:custGeom>
              <a:avLst/>
              <a:gdLst/>
              <a:ahLst/>
              <a:cxnLst/>
              <a:rect l="l" t="t" r="r" b="b"/>
              <a:pathLst>
                <a:path w="1033984" h="131001">
                  <a:moveTo>
                    <a:pt x="65500" y="0"/>
                  </a:moveTo>
                  <a:lnTo>
                    <a:pt x="968484" y="0"/>
                  </a:lnTo>
                  <a:cubicBezTo>
                    <a:pt x="985856" y="0"/>
                    <a:pt x="1002516" y="6901"/>
                    <a:pt x="1014800" y="19185"/>
                  </a:cubicBezTo>
                  <a:cubicBezTo>
                    <a:pt x="1027083" y="31468"/>
                    <a:pt x="1033984" y="48129"/>
                    <a:pt x="1033984" y="65500"/>
                  </a:cubicBezTo>
                  <a:lnTo>
                    <a:pt x="1033984" y="65500"/>
                  </a:lnTo>
                  <a:cubicBezTo>
                    <a:pt x="1033984" y="82872"/>
                    <a:pt x="1027083" y="99532"/>
                    <a:pt x="1014800" y="111816"/>
                  </a:cubicBezTo>
                  <a:cubicBezTo>
                    <a:pt x="1002516" y="124100"/>
                    <a:pt x="985856" y="131001"/>
                    <a:pt x="968484" y="131001"/>
                  </a:cubicBezTo>
                  <a:lnTo>
                    <a:pt x="65500" y="131001"/>
                  </a:lnTo>
                  <a:cubicBezTo>
                    <a:pt x="48129" y="131001"/>
                    <a:pt x="31468" y="124100"/>
                    <a:pt x="19185" y="111816"/>
                  </a:cubicBezTo>
                  <a:cubicBezTo>
                    <a:pt x="6901" y="99532"/>
                    <a:pt x="0" y="82872"/>
                    <a:pt x="0" y="65500"/>
                  </a:cubicBezTo>
                  <a:lnTo>
                    <a:pt x="0" y="65500"/>
                  </a:lnTo>
                  <a:cubicBezTo>
                    <a:pt x="0" y="48129"/>
                    <a:pt x="6901" y="31468"/>
                    <a:pt x="19185" y="19185"/>
                  </a:cubicBezTo>
                  <a:cubicBezTo>
                    <a:pt x="31468" y="6901"/>
                    <a:pt x="48129" y="0"/>
                    <a:pt x="65500" y="0"/>
                  </a:cubicBez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033984" cy="169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5976786" y="9258300"/>
            <a:ext cx="1282514" cy="370968"/>
            <a:chOff x="0" y="0"/>
            <a:chExt cx="337782" cy="9770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337782" cy="97703"/>
            </a:xfrm>
            <a:custGeom>
              <a:avLst/>
              <a:gdLst/>
              <a:ahLst/>
              <a:cxnLst/>
              <a:rect l="l" t="t" r="r" b="b"/>
              <a:pathLst>
                <a:path w="337782" h="97703">
                  <a:moveTo>
                    <a:pt x="48852" y="0"/>
                  </a:moveTo>
                  <a:lnTo>
                    <a:pt x="288930" y="0"/>
                  </a:lnTo>
                  <a:cubicBezTo>
                    <a:pt x="315910" y="0"/>
                    <a:pt x="337782" y="21872"/>
                    <a:pt x="337782" y="48852"/>
                  </a:cubicBezTo>
                  <a:lnTo>
                    <a:pt x="337782" y="48852"/>
                  </a:lnTo>
                  <a:cubicBezTo>
                    <a:pt x="337782" y="75832"/>
                    <a:pt x="315910" y="97703"/>
                    <a:pt x="288930" y="97703"/>
                  </a:cubicBezTo>
                  <a:lnTo>
                    <a:pt x="48852" y="97703"/>
                  </a:lnTo>
                  <a:cubicBezTo>
                    <a:pt x="21872" y="97703"/>
                    <a:pt x="0" y="75832"/>
                    <a:pt x="0" y="48852"/>
                  </a:cubicBezTo>
                  <a:lnTo>
                    <a:pt x="0" y="48852"/>
                  </a:lnTo>
                  <a:cubicBezTo>
                    <a:pt x="0" y="21872"/>
                    <a:pt x="21872" y="0"/>
                    <a:pt x="48852" y="0"/>
                  </a:cubicBez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337782" cy="135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3292987" y="2199598"/>
            <a:ext cx="11702025" cy="830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System Features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2385332" y="4765247"/>
            <a:ext cx="6064285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Visualize affected, recovering, and restored areas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3173109" y="3934250"/>
            <a:ext cx="3701211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Interactive Mapping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864261" y="4762098"/>
            <a:ext cx="6064285" cy="109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3200" dirty="0">
                <a:solidFill>
                  <a:schemeClr val="bg1"/>
                </a:solidFill>
              </a:rPr>
              <a:t>Monitor real-time availability of basic services</a:t>
            </a:r>
          </a:p>
          <a:p>
            <a:pPr algn="just">
              <a:lnSpc>
                <a:spcPts val="2800"/>
              </a:lnSpc>
            </a:pPr>
            <a:endParaRPr lang="en-US" sz="3200" dirty="0">
              <a:solidFill>
                <a:schemeClr val="bg1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1355013" y="3924300"/>
            <a:ext cx="3478465" cy="492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Service Tracker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2385334" y="7282815"/>
            <a:ext cx="6064285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Compare satellite images before and after war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732726" y="6282325"/>
            <a:ext cx="4995098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AI-Powered Image Analysis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9838382" y="7247572"/>
            <a:ext cx="6064285" cy="1477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For aid organizations and government to view data and set priorities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076712" y="6286500"/>
            <a:ext cx="3477488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Admin Dashboard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16104406" y="9309151"/>
            <a:ext cx="1027275" cy="240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8"/>
              </a:lnSpc>
              <a:spcBef>
                <a:spcPct val="0"/>
              </a:spcBef>
            </a:pPr>
            <a:r>
              <a:rPr lang="en-US" sz="13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Page 05</a:t>
            </a:r>
          </a:p>
        </p:txBody>
      </p:sp>
      <p:sp>
        <p:nvSpPr>
          <p:cNvPr id="40" name="Freeform 40"/>
          <p:cNvSpPr/>
          <p:nvPr/>
        </p:nvSpPr>
        <p:spPr>
          <a:xfrm rot="5400000">
            <a:off x="14330026" y="-459839"/>
            <a:ext cx="2875824" cy="1526801"/>
          </a:xfrm>
          <a:custGeom>
            <a:avLst/>
            <a:gdLst/>
            <a:ahLst/>
            <a:cxnLst/>
            <a:rect l="l" t="t" r="r" b="b"/>
            <a:pathLst>
              <a:path w="2875824" h="1526801">
                <a:moveTo>
                  <a:pt x="0" y="0"/>
                </a:moveTo>
                <a:lnTo>
                  <a:pt x="2875824" y="0"/>
                </a:lnTo>
                <a:lnTo>
                  <a:pt x="2875824" y="1526801"/>
                </a:lnTo>
                <a:lnTo>
                  <a:pt x="0" y="15268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1" name="Freeform 41"/>
          <p:cNvSpPr/>
          <p:nvPr/>
        </p:nvSpPr>
        <p:spPr>
          <a:xfrm rot="5400000">
            <a:off x="16134921" y="308937"/>
            <a:ext cx="2875824" cy="1526801"/>
          </a:xfrm>
          <a:custGeom>
            <a:avLst/>
            <a:gdLst/>
            <a:ahLst/>
            <a:cxnLst/>
            <a:rect l="l" t="t" r="r" b="b"/>
            <a:pathLst>
              <a:path w="2875824" h="1526801">
                <a:moveTo>
                  <a:pt x="0" y="0"/>
                </a:moveTo>
                <a:lnTo>
                  <a:pt x="2875824" y="0"/>
                </a:lnTo>
                <a:lnTo>
                  <a:pt x="2875824" y="1526802"/>
                </a:lnTo>
                <a:lnTo>
                  <a:pt x="0" y="152680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2" name="Freeform 42"/>
          <p:cNvSpPr/>
          <p:nvPr/>
        </p:nvSpPr>
        <p:spPr>
          <a:xfrm>
            <a:off x="-4841081" y="7395943"/>
            <a:ext cx="6195674" cy="3289340"/>
          </a:xfrm>
          <a:custGeom>
            <a:avLst/>
            <a:gdLst/>
            <a:ahLst/>
            <a:cxnLst/>
            <a:rect l="l" t="t" r="r" b="b"/>
            <a:pathLst>
              <a:path w="6195674" h="3289340">
                <a:moveTo>
                  <a:pt x="0" y="0"/>
                </a:moveTo>
                <a:lnTo>
                  <a:pt x="6195675" y="0"/>
                </a:lnTo>
                <a:lnTo>
                  <a:pt x="6195675" y="3289340"/>
                </a:lnTo>
                <a:lnTo>
                  <a:pt x="0" y="3289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72262" y="2316234"/>
            <a:ext cx="13743476" cy="830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Project Scope</a:t>
            </a:r>
            <a:endParaRPr lang="en-US" sz="5400" dirty="0">
              <a:solidFill>
                <a:schemeClr val="bg1"/>
              </a:solidFill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767535" y="3838347"/>
            <a:ext cx="442082" cy="442082"/>
            <a:chOff x="0" y="0"/>
            <a:chExt cx="142417" cy="14241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42417" cy="1805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67535" y="5371950"/>
            <a:ext cx="442082" cy="442082"/>
            <a:chOff x="0" y="0"/>
            <a:chExt cx="142417" cy="14241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42417" cy="1805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537063" y="3800247"/>
            <a:ext cx="6064285" cy="492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Web-based software platform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37063" y="5333850"/>
            <a:ext cx="6064285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Real-time service availability tracking (water, electricity, etc.)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43887" y="3870475"/>
            <a:ext cx="48937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43887" y="5389791"/>
            <a:ext cx="48937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3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710300" y="3908575"/>
            <a:ext cx="442082" cy="442082"/>
            <a:chOff x="0" y="0"/>
            <a:chExt cx="142417" cy="14241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42417" cy="1805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710300" y="5442179"/>
            <a:ext cx="442082" cy="442082"/>
            <a:chOff x="0" y="0"/>
            <a:chExt cx="142417" cy="14241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42417" cy="1805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0479828" y="3870475"/>
            <a:ext cx="6064285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Integration with satellite imagery and AI analysis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479828" y="5404079"/>
            <a:ext cx="6064285" cy="492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Citizen input and feedback system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686653" y="3940703"/>
            <a:ext cx="48937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686653" y="5460019"/>
            <a:ext cx="48937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4</a:t>
            </a:r>
          </a:p>
        </p:txBody>
      </p:sp>
      <p:sp>
        <p:nvSpPr>
          <p:cNvPr id="23" name="Freeform 23"/>
          <p:cNvSpPr/>
          <p:nvPr/>
        </p:nvSpPr>
        <p:spPr>
          <a:xfrm>
            <a:off x="-205324" y="6473939"/>
            <a:ext cx="18698649" cy="4204026"/>
          </a:xfrm>
          <a:custGeom>
            <a:avLst/>
            <a:gdLst/>
            <a:ahLst/>
            <a:cxnLst/>
            <a:rect l="l" t="t" r="r" b="b"/>
            <a:pathLst>
              <a:path w="18698649" h="4204026">
                <a:moveTo>
                  <a:pt x="0" y="0"/>
                </a:moveTo>
                <a:lnTo>
                  <a:pt x="18698648" y="0"/>
                </a:lnTo>
                <a:lnTo>
                  <a:pt x="18698648" y="4204025"/>
                </a:lnTo>
                <a:lnTo>
                  <a:pt x="0" y="4204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6" name="Group 36"/>
          <p:cNvGrpSpPr/>
          <p:nvPr/>
        </p:nvGrpSpPr>
        <p:grpSpPr>
          <a:xfrm>
            <a:off x="15976786" y="9258300"/>
            <a:ext cx="1282514" cy="370968"/>
            <a:chOff x="0" y="0"/>
            <a:chExt cx="337782" cy="97703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37782" cy="97703"/>
            </a:xfrm>
            <a:custGeom>
              <a:avLst/>
              <a:gdLst/>
              <a:ahLst/>
              <a:cxnLst/>
              <a:rect l="l" t="t" r="r" b="b"/>
              <a:pathLst>
                <a:path w="337782" h="97703">
                  <a:moveTo>
                    <a:pt x="48852" y="0"/>
                  </a:moveTo>
                  <a:lnTo>
                    <a:pt x="288930" y="0"/>
                  </a:lnTo>
                  <a:cubicBezTo>
                    <a:pt x="315910" y="0"/>
                    <a:pt x="337782" y="21872"/>
                    <a:pt x="337782" y="48852"/>
                  </a:cubicBezTo>
                  <a:lnTo>
                    <a:pt x="337782" y="48852"/>
                  </a:lnTo>
                  <a:cubicBezTo>
                    <a:pt x="337782" y="75832"/>
                    <a:pt x="315910" y="97703"/>
                    <a:pt x="288930" y="97703"/>
                  </a:cubicBezTo>
                  <a:lnTo>
                    <a:pt x="48852" y="97703"/>
                  </a:lnTo>
                  <a:cubicBezTo>
                    <a:pt x="21872" y="97703"/>
                    <a:pt x="0" y="75832"/>
                    <a:pt x="0" y="48852"/>
                  </a:cubicBezTo>
                  <a:lnTo>
                    <a:pt x="0" y="48852"/>
                  </a:lnTo>
                  <a:cubicBezTo>
                    <a:pt x="0" y="21872"/>
                    <a:pt x="21872" y="0"/>
                    <a:pt x="48852" y="0"/>
                  </a:cubicBez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337782" cy="135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16104406" y="9309151"/>
            <a:ext cx="1027275" cy="240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8"/>
              </a:lnSpc>
              <a:spcBef>
                <a:spcPct val="0"/>
              </a:spcBef>
            </a:pPr>
            <a:r>
              <a:rPr lang="en-US" sz="13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Page 10</a:t>
            </a:r>
          </a:p>
        </p:txBody>
      </p:sp>
      <p:sp>
        <p:nvSpPr>
          <p:cNvPr id="40" name="Freeform 40"/>
          <p:cNvSpPr/>
          <p:nvPr/>
        </p:nvSpPr>
        <p:spPr>
          <a:xfrm rot="-10800000">
            <a:off x="17312889" y="5143500"/>
            <a:ext cx="2875824" cy="1526801"/>
          </a:xfrm>
          <a:custGeom>
            <a:avLst/>
            <a:gdLst/>
            <a:ahLst/>
            <a:cxnLst/>
            <a:rect l="l" t="t" r="r" b="b"/>
            <a:pathLst>
              <a:path w="2875824" h="1526801">
                <a:moveTo>
                  <a:pt x="0" y="0"/>
                </a:moveTo>
                <a:lnTo>
                  <a:pt x="2875825" y="0"/>
                </a:lnTo>
                <a:lnTo>
                  <a:pt x="2875825" y="1526801"/>
                </a:lnTo>
                <a:lnTo>
                  <a:pt x="0" y="15268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1" name="Freeform 41"/>
          <p:cNvSpPr/>
          <p:nvPr/>
        </p:nvSpPr>
        <p:spPr>
          <a:xfrm rot="-10800000">
            <a:off x="16544113" y="6948395"/>
            <a:ext cx="2875824" cy="1526801"/>
          </a:xfrm>
          <a:custGeom>
            <a:avLst/>
            <a:gdLst/>
            <a:ahLst/>
            <a:cxnLst/>
            <a:rect l="l" t="t" r="r" b="b"/>
            <a:pathLst>
              <a:path w="2875824" h="1526801">
                <a:moveTo>
                  <a:pt x="0" y="0"/>
                </a:moveTo>
                <a:lnTo>
                  <a:pt x="2875824" y="0"/>
                </a:lnTo>
                <a:lnTo>
                  <a:pt x="2875824" y="1526801"/>
                </a:lnTo>
                <a:lnTo>
                  <a:pt x="0" y="15268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2" name="Freeform 42"/>
          <p:cNvSpPr/>
          <p:nvPr/>
        </p:nvSpPr>
        <p:spPr>
          <a:xfrm rot="-5400000">
            <a:off x="-590177" y="8771799"/>
            <a:ext cx="4924946" cy="2614699"/>
          </a:xfrm>
          <a:custGeom>
            <a:avLst/>
            <a:gdLst/>
            <a:ahLst/>
            <a:cxnLst/>
            <a:rect l="l" t="t" r="r" b="b"/>
            <a:pathLst>
              <a:path w="4924946" h="2614699">
                <a:moveTo>
                  <a:pt x="0" y="0"/>
                </a:moveTo>
                <a:lnTo>
                  <a:pt x="4924946" y="0"/>
                </a:lnTo>
                <a:lnTo>
                  <a:pt x="4924946" y="2614698"/>
                </a:lnTo>
                <a:lnTo>
                  <a:pt x="0" y="26146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0DD5F3-193D-3C31-AE49-8427CB51D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5DB2D91-99FA-1027-CF98-1167DB0516C9}"/>
              </a:ext>
            </a:extLst>
          </p:cNvPr>
          <p:cNvGrpSpPr/>
          <p:nvPr/>
        </p:nvGrpSpPr>
        <p:grpSpPr>
          <a:xfrm>
            <a:off x="6018272" y="3402923"/>
            <a:ext cx="442082" cy="442082"/>
            <a:chOff x="0" y="0"/>
            <a:chExt cx="142417" cy="14241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BA3452D-287E-95AB-E2D1-4B0542014019}"/>
                </a:ext>
              </a:extLst>
            </p:cNvPr>
            <p:cNvSpPr/>
            <p:nvPr/>
          </p:nvSpPr>
          <p:spPr>
            <a:xfrm>
              <a:off x="0" y="0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9365DD4-85B4-A591-ED80-AE170B821379}"/>
                </a:ext>
              </a:extLst>
            </p:cNvPr>
            <p:cNvSpPr txBox="1"/>
            <p:nvPr/>
          </p:nvSpPr>
          <p:spPr>
            <a:xfrm>
              <a:off x="0" y="-38100"/>
              <a:ext cx="142417" cy="1805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880F345A-6E2A-A096-502F-4FCB9ED676AD}"/>
              </a:ext>
            </a:extLst>
          </p:cNvPr>
          <p:cNvSpPr/>
          <p:nvPr/>
        </p:nvSpPr>
        <p:spPr>
          <a:xfrm>
            <a:off x="-205324" y="6473939"/>
            <a:ext cx="18698649" cy="4204026"/>
          </a:xfrm>
          <a:custGeom>
            <a:avLst/>
            <a:gdLst/>
            <a:ahLst/>
            <a:cxnLst/>
            <a:rect l="l" t="t" r="r" b="b"/>
            <a:pathLst>
              <a:path w="18698649" h="4204026">
                <a:moveTo>
                  <a:pt x="0" y="0"/>
                </a:moveTo>
                <a:lnTo>
                  <a:pt x="18698648" y="0"/>
                </a:lnTo>
                <a:lnTo>
                  <a:pt x="18698648" y="4204025"/>
                </a:lnTo>
                <a:lnTo>
                  <a:pt x="0" y="4204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BCD66ED2-33D9-0972-0D23-E1579D84D350}"/>
              </a:ext>
            </a:extLst>
          </p:cNvPr>
          <p:cNvGrpSpPr/>
          <p:nvPr/>
        </p:nvGrpSpPr>
        <p:grpSpPr>
          <a:xfrm>
            <a:off x="6018272" y="4936526"/>
            <a:ext cx="442082" cy="560350"/>
            <a:chOff x="0" y="-38100"/>
            <a:chExt cx="142417" cy="180517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8F2EAC0-9022-FBDA-8F78-B9EE6444CD60}"/>
                </a:ext>
              </a:extLst>
            </p:cNvPr>
            <p:cNvSpPr/>
            <p:nvPr/>
          </p:nvSpPr>
          <p:spPr>
            <a:xfrm>
              <a:off x="0" y="0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738C5710-48D4-24F1-BFDE-D47EF0904B8A}"/>
                </a:ext>
              </a:extLst>
            </p:cNvPr>
            <p:cNvSpPr txBox="1"/>
            <p:nvPr/>
          </p:nvSpPr>
          <p:spPr>
            <a:xfrm>
              <a:off x="0" y="-38100"/>
              <a:ext cx="142417" cy="1805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CE6CE5FF-6F95-03DC-8839-DD54145B48B1}"/>
              </a:ext>
            </a:extLst>
          </p:cNvPr>
          <p:cNvGrpSpPr/>
          <p:nvPr/>
        </p:nvGrpSpPr>
        <p:grpSpPr>
          <a:xfrm>
            <a:off x="6018273" y="6351862"/>
            <a:ext cx="448237" cy="2118360"/>
            <a:chOff x="0" y="-38100"/>
            <a:chExt cx="144400" cy="682433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F2B75789-678F-DAC7-8650-CF5CDCBA312D}"/>
                </a:ext>
              </a:extLst>
            </p:cNvPr>
            <p:cNvSpPr/>
            <p:nvPr/>
          </p:nvSpPr>
          <p:spPr>
            <a:xfrm>
              <a:off x="0" y="0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17D57116-6560-6E60-1F17-A8974B4036B1}"/>
                </a:ext>
              </a:extLst>
            </p:cNvPr>
            <p:cNvSpPr txBox="1"/>
            <p:nvPr/>
          </p:nvSpPr>
          <p:spPr>
            <a:xfrm>
              <a:off x="0" y="-38100"/>
              <a:ext cx="142417" cy="1805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64679F55-6F67-DDD4-79B1-1A447A0F7E28}"/>
                </a:ext>
              </a:extLst>
            </p:cNvPr>
            <p:cNvSpPr/>
            <p:nvPr/>
          </p:nvSpPr>
          <p:spPr>
            <a:xfrm>
              <a:off x="1983" y="501916"/>
              <a:ext cx="142417" cy="142417"/>
            </a:xfrm>
            <a:custGeom>
              <a:avLst/>
              <a:gdLst/>
              <a:ahLst/>
              <a:cxnLst/>
              <a:rect l="l" t="t" r="r" b="b"/>
              <a:pathLst>
                <a:path w="142417" h="142417">
                  <a:moveTo>
                    <a:pt x="0" y="0"/>
                  </a:moveTo>
                  <a:lnTo>
                    <a:pt x="142417" y="0"/>
                  </a:lnTo>
                  <a:lnTo>
                    <a:pt x="142417" y="142417"/>
                  </a:lnTo>
                  <a:lnTo>
                    <a:pt x="0" y="142417"/>
                  </a:lnTo>
                  <a:close/>
                </a:path>
              </a:pathLst>
            </a:custGeom>
            <a:solidFill>
              <a:srgbClr val="925AFF"/>
            </a:solidFill>
          </p:spPr>
          <p:txBody>
            <a:bodyPr/>
            <a:lstStyle/>
            <a:p>
              <a:r>
                <a:rPr lang="en-US" dirty="0"/>
                <a:t> </a:t>
              </a:r>
              <a:endParaRPr lang="en-AE" dirty="0"/>
            </a:p>
          </p:txBody>
        </p:sp>
      </p:grpSp>
      <p:sp>
        <p:nvSpPr>
          <p:cNvPr id="12" name="Freeform 12">
            <a:extLst>
              <a:ext uri="{FF2B5EF4-FFF2-40B4-BE49-F238E27FC236}">
                <a16:creationId xmlns:a16="http://schemas.microsoft.com/office/drawing/2014/main" id="{1DE17E7D-829E-7223-2736-3ED57433A9A2}"/>
              </a:ext>
            </a:extLst>
          </p:cNvPr>
          <p:cNvSpPr/>
          <p:nvPr/>
        </p:nvSpPr>
        <p:spPr>
          <a:xfrm>
            <a:off x="-4549079" y="3326608"/>
            <a:ext cx="6195674" cy="3289340"/>
          </a:xfrm>
          <a:custGeom>
            <a:avLst/>
            <a:gdLst/>
            <a:ahLst/>
            <a:cxnLst/>
            <a:rect l="l" t="t" r="r" b="b"/>
            <a:pathLst>
              <a:path w="6195674" h="3289340">
                <a:moveTo>
                  <a:pt x="0" y="0"/>
                </a:moveTo>
                <a:lnTo>
                  <a:pt x="6195675" y="0"/>
                </a:lnTo>
                <a:lnTo>
                  <a:pt x="6195675" y="3289340"/>
                </a:lnTo>
                <a:lnTo>
                  <a:pt x="0" y="3289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3" name="Group 23">
            <a:extLst>
              <a:ext uri="{FF2B5EF4-FFF2-40B4-BE49-F238E27FC236}">
                <a16:creationId xmlns:a16="http://schemas.microsoft.com/office/drawing/2014/main" id="{5690DECF-4AA7-6D17-81FD-F5C37A4A6071}"/>
              </a:ext>
            </a:extLst>
          </p:cNvPr>
          <p:cNvGrpSpPr/>
          <p:nvPr/>
        </p:nvGrpSpPr>
        <p:grpSpPr>
          <a:xfrm>
            <a:off x="15976786" y="9258300"/>
            <a:ext cx="1282514" cy="370968"/>
            <a:chOff x="0" y="0"/>
            <a:chExt cx="337782" cy="97703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3AAF9C98-4AC3-9E72-46B3-2E5FD5773FD4}"/>
                </a:ext>
              </a:extLst>
            </p:cNvPr>
            <p:cNvSpPr/>
            <p:nvPr/>
          </p:nvSpPr>
          <p:spPr>
            <a:xfrm>
              <a:off x="0" y="0"/>
              <a:ext cx="337782" cy="97703"/>
            </a:xfrm>
            <a:custGeom>
              <a:avLst/>
              <a:gdLst/>
              <a:ahLst/>
              <a:cxnLst/>
              <a:rect l="l" t="t" r="r" b="b"/>
              <a:pathLst>
                <a:path w="337782" h="97703">
                  <a:moveTo>
                    <a:pt x="48852" y="0"/>
                  </a:moveTo>
                  <a:lnTo>
                    <a:pt x="288930" y="0"/>
                  </a:lnTo>
                  <a:cubicBezTo>
                    <a:pt x="315910" y="0"/>
                    <a:pt x="337782" y="21872"/>
                    <a:pt x="337782" y="48852"/>
                  </a:cubicBezTo>
                  <a:lnTo>
                    <a:pt x="337782" y="48852"/>
                  </a:lnTo>
                  <a:cubicBezTo>
                    <a:pt x="337782" y="75832"/>
                    <a:pt x="315910" y="97703"/>
                    <a:pt x="288930" y="97703"/>
                  </a:cubicBezTo>
                  <a:lnTo>
                    <a:pt x="48852" y="97703"/>
                  </a:lnTo>
                  <a:cubicBezTo>
                    <a:pt x="21872" y="97703"/>
                    <a:pt x="0" y="75832"/>
                    <a:pt x="0" y="48852"/>
                  </a:cubicBezTo>
                  <a:lnTo>
                    <a:pt x="0" y="48852"/>
                  </a:lnTo>
                  <a:cubicBezTo>
                    <a:pt x="0" y="21872"/>
                    <a:pt x="21872" y="0"/>
                    <a:pt x="48852" y="0"/>
                  </a:cubicBez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7DCDFAE1-9BEC-9940-81E8-D97F351702F9}"/>
                </a:ext>
              </a:extLst>
            </p:cNvPr>
            <p:cNvSpPr txBox="1"/>
            <p:nvPr/>
          </p:nvSpPr>
          <p:spPr>
            <a:xfrm>
              <a:off x="0" y="-38100"/>
              <a:ext cx="337782" cy="135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0" name="TextBox 30">
            <a:extLst>
              <a:ext uri="{FF2B5EF4-FFF2-40B4-BE49-F238E27FC236}">
                <a16:creationId xmlns:a16="http://schemas.microsoft.com/office/drawing/2014/main" id="{18F97D59-BD4E-932B-C57E-5C58B53EC3C2}"/>
              </a:ext>
            </a:extLst>
          </p:cNvPr>
          <p:cNvSpPr txBox="1"/>
          <p:nvPr/>
        </p:nvSpPr>
        <p:spPr>
          <a:xfrm>
            <a:off x="6553200" y="1340703"/>
            <a:ext cx="8012238" cy="830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Expected Results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1" name="TextBox 31">
            <a:extLst>
              <a:ext uri="{FF2B5EF4-FFF2-40B4-BE49-F238E27FC236}">
                <a16:creationId xmlns:a16="http://schemas.microsoft.com/office/drawing/2014/main" id="{132BE141-21A5-2380-77E7-07572656B6F6}"/>
              </a:ext>
            </a:extLst>
          </p:cNvPr>
          <p:cNvSpPr txBox="1"/>
          <p:nvPr/>
        </p:nvSpPr>
        <p:spPr>
          <a:xfrm>
            <a:off x="6787800" y="3364823"/>
            <a:ext cx="6064285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 centralized database of damage and service availability</a:t>
            </a:r>
          </a:p>
        </p:txBody>
      </p:sp>
      <p:sp>
        <p:nvSpPr>
          <p:cNvPr id="32" name="TextBox 32">
            <a:extLst>
              <a:ext uri="{FF2B5EF4-FFF2-40B4-BE49-F238E27FC236}">
                <a16:creationId xmlns:a16="http://schemas.microsoft.com/office/drawing/2014/main" id="{7A34AABB-AD04-66F1-DB3D-3AC80586620E}"/>
              </a:ext>
            </a:extLst>
          </p:cNvPr>
          <p:cNvSpPr txBox="1"/>
          <p:nvPr/>
        </p:nvSpPr>
        <p:spPr>
          <a:xfrm>
            <a:off x="6787800" y="4898426"/>
            <a:ext cx="6064285" cy="1477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Improved coordination between government and humanitarian agencies</a:t>
            </a:r>
          </a:p>
        </p:txBody>
      </p:sp>
      <p:sp>
        <p:nvSpPr>
          <p:cNvPr id="33" name="TextBox 33">
            <a:extLst>
              <a:ext uri="{FF2B5EF4-FFF2-40B4-BE49-F238E27FC236}">
                <a16:creationId xmlns:a16="http://schemas.microsoft.com/office/drawing/2014/main" id="{042616C0-6E77-2307-E055-AD55EF74C58A}"/>
              </a:ext>
            </a:extLst>
          </p:cNvPr>
          <p:cNvSpPr txBox="1"/>
          <p:nvPr/>
        </p:nvSpPr>
        <p:spPr>
          <a:xfrm>
            <a:off x="6787800" y="6432030"/>
            <a:ext cx="6064285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Increased citizen participation in national recovery</a:t>
            </a:r>
          </a:p>
        </p:txBody>
      </p:sp>
      <p:sp>
        <p:nvSpPr>
          <p:cNvPr id="34" name="TextBox 34">
            <a:extLst>
              <a:ext uri="{FF2B5EF4-FFF2-40B4-BE49-F238E27FC236}">
                <a16:creationId xmlns:a16="http://schemas.microsoft.com/office/drawing/2014/main" id="{A762EF51-E49B-E201-192D-23C26225BF90}"/>
              </a:ext>
            </a:extLst>
          </p:cNvPr>
          <p:cNvSpPr txBox="1"/>
          <p:nvPr/>
        </p:nvSpPr>
        <p:spPr>
          <a:xfrm>
            <a:off x="5994625" y="3435051"/>
            <a:ext cx="48937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</a:t>
            </a:r>
          </a:p>
        </p:txBody>
      </p:sp>
      <p:sp>
        <p:nvSpPr>
          <p:cNvPr id="35" name="TextBox 35">
            <a:extLst>
              <a:ext uri="{FF2B5EF4-FFF2-40B4-BE49-F238E27FC236}">
                <a16:creationId xmlns:a16="http://schemas.microsoft.com/office/drawing/2014/main" id="{3F5D49EC-6552-84E2-4F13-0686103A53EC}"/>
              </a:ext>
            </a:extLst>
          </p:cNvPr>
          <p:cNvSpPr txBox="1"/>
          <p:nvPr/>
        </p:nvSpPr>
        <p:spPr>
          <a:xfrm>
            <a:off x="5994625" y="5117423"/>
            <a:ext cx="48937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2</a:t>
            </a:r>
          </a:p>
        </p:txBody>
      </p:sp>
      <p:sp>
        <p:nvSpPr>
          <p:cNvPr id="36" name="TextBox 36">
            <a:extLst>
              <a:ext uri="{FF2B5EF4-FFF2-40B4-BE49-F238E27FC236}">
                <a16:creationId xmlns:a16="http://schemas.microsoft.com/office/drawing/2014/main" id="{4F3DE2E0-0450-1FFD-2E94-EBEEE4A533EC}"/>
              </a:ext>
            </a:extLst>
          </p:cNvPr>
          <p:cNvSpPr txBox="1"/>
          <p:nvPr/>
        </p:nvSpPr>
        <p:spPr>
          <a:xfrm>
            <a:off x="5994625" y="6487971"/>
            <a:ext cx="48937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3</a:t>
            </a:r>
          </a:p>
        </p:txBody>
      </p:sp>
      <p:sp>
        <p:nvSpPr>
          <p:cNvPr id="39" name="TextBox 39">
            <a:extLst>
              <a:ext uri="{FF2B5EF4-FFF2-40B4-BE49-F238E27FC236}">
                <a16:creationId xmlns:a16="http://schemas.microsoft.com/office/drawing/2014/main" id="{0A8F34B4-7BB0-C3AD-98C5-77719190B677}"/>
              </a:ext>
            </a:extLst>
          </p:cNvPr>
          <p:cNvSpPr txBox="1"/>
          <p:nvPr/>
        </p:nvSpPr>
        <p:spPr>
          <a:xfrm>
            <a:off x="16104406" y="9309151"/>
            <a:ext cx="1027275" cy="240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8"/>
              </a:lnSpc>
              <a:spcBef>
                <a:spcPct val="0"/>
              </a:spcBef>
            </a:pPr>
            <a:r>
              <a:rPr lang="en-US" sz="13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Page 06</a:t>
            </a:r>
          </a:p>
        </p:txBody>
      </p:sp>
      <p:sp>
        <p:nvSpPr>
          <p:cNvPr id="40" name="Freeform 40">
            <a:extLst>
              <a:ext uri="{FF2B5EF4-FFF2-40B4-BE49-F238E27FC236}">
                <a16:creationId xmlns:a16="http://schemas.microsoft.com/office/drawing/2014/main" id="{CFF43C89-3E70-ADB6-328D-C2AAAB1092C0}"/>
              </a:ext>
            </a:extLst>
          </p:cNvPr>
          <p:cNvSpPr/>
          <p:nvPr/>
        </p:nvSpPr>
        <p:spPr>
          <a:xfrm rot="-5400000">
            <a:off x="11477465" y="9188354"/>
            <a:ext cx="2875824" cy="1526801"/>
          </a:xfrm>
          <a:custGeom>
            <a:avLst/>
            <a:gdLst/>
            <a:ahLst/>
            <a:cxnLst/>
            <a:rect l="l" t="t" r="r" b="b"/>
            <a:pathLst>
              <a:path w="2875824" h="1526801">
                <a:moveTo>
                  <a:pt x="0" y="0"/>
                </a:moveTo>
                <a:lnTo>
                  <a:pt x="2875824" y="0"/>
                </a:lnTo>
                <a:lnTo>
                  <a:pt x="2875824" y="1526801"/>
                </a:lnTo>
                <a:lnTo>
                  <a:pt x="0" y="15268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1" name="Freeform 41">
            <a:extLst>
              <a:ext uri="{FF2B5EF4-FFF2-40B4-BE49-F238E27FC236}">
                <a16:creationId xmlns:a16="http://schemas.microsoft.com/office/drawing/2014/main" id="{93726D04-E5BF-324A-B809-F3D8402E9872}"/>
              </a:ext>
            </a:extLst>
          </p:cNvPr>
          <p:cNvSpPr/>
          <p:nvPr/>
        </p:nvSpPr>
        <p:spPr>
          <a:xfrm rot="-5400000">
            <a:off x="9672571" y="8419577"/>
            <a:ext cx="2875824" cy="1526801"/>
          </a:xfrm>
          <a:custGeom>
            <a:avLst/>
            <a:gdLst/>
            <a:ahLst/>
            <a:cxnLst/>
            <a:rect l="l" t="t" r="r" b="b"/>
            <a:pathLst>
              <a:path w="2875824" h="1526801">
                <a:moveTo>
                  <a:pt x="0" y="0"/>
                </a:moveTo>
                <a:lnTo>
                  <a:pt x="2875824" y="0"/>
                </a:lnTo>
                <a:lnTo>
                  <a:pt x="2875824" y="1526801"/>
                </a:lnTo>
                <a:lnTo>
                  <a:pt x="0" y="15268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2" name="TextBox 33">
            <a:extLst>
              <a:ext uri="{FF2B5EF4-FFF2-40B4-BE49-F238E27FC236}">
                <a16:creationId xmlns:a16="http://schemas.microsoft.com/office/drawing/2014/main" id="{9B35B6E3-A5A2-AC91-5576-EA150FBD75C0}"/>
              </a:ext>
            </a:extLst>
          </p:cNvPr>
          <p:cNvSpPr txBox="1"/>
          <p:nvPr/>
        </p:nvSpPr>
        <p:spPr>
          <a:xfrm>
            <a:off x="6813515" y="7704772"/>
            <a:ext cx="6064285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 scalable model for future disaster response efforts</a:t>
            </a:r>
          </a:p>
        </p:txBody>
      </p:sp>
      <p:sp>
        <p:nvSpPr>
          <p:cNvPr id="44" name="TextBox 36">
            <a:extLst>
              <a:ext uri="{FF2B5EF4-FFF2-40B4-BE49-F238E27FC236}">
                <a16:creationId xmlns:a16="http://schemas.microsoft.com/office/drawing/2014/main" id="{0A078F9D-4727-CCC9-6CEE-5E4B7C84A38A}"/>
              </a:ext>
            </a:extLst>
          </p:cNvPr>
          <p:cNvSpPr txBox="1"/>
          <p:nvPr/>
        </p:nvSpPr>
        <p:spPr>
          <a:xfrm>
            <a:off x="5992252" y="8101923"/>
            <a:ext cx="489377" cy="324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179651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05324" y="6473939"/>
            <a:ext cx="18698649" cy="4204026"/>
          </a:xfrm>
          <a:custGeom>
            <a:avLst/>
            <a:gdLst/>
            <a:ahLst/>
            <a:cxnLst/>
            <a:rect l="l" t="t" r="r" b="b"/>
            <a:pathLst>
              <a:path w="18698649" h="4204026">
                <a:moveTo>
                  <a:pt x="0" y="0"/>
                </a:moveTo>
                <a:lnTo>
                  <a:pt x="18698648" y="0"/>
                </a:lnTo>
                <a:lnTo>
                  <a:pt x="18698648" y="4204025"/>
                </a:lnTo>
                <a:lnTo>
                  <a:pt x="0" y="4204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5976786" y="9258300"/>
            <a:ext cx="1282514" cy="370968"/>
            <a:chOff x="0" y="0"/>
            <a:chExt cx="337782" cy="9770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37782" cy="97703"/>
            </a:xfrm>
            <a:custGeom>
              <a:avLst/>
              <a:gdLst/>
              <a:ahLst/>
              <a:cxnLst/>
              <a:rect l="l" t="t" r="r" b="b"/>
              <a:pathLst>
                <a:path w="337782" h="97703">
                  <a:moveTo>
                    <a:pt x="48852" y="0"/>
                  </a:moveTo>
                  <a:lnTo>
                    <a:pt x="288930" y="0"/>
                  </a:lnTo>
                  <a:cubicBezTo>
                    <a:pt x="315910" y="0"/>
                    <a:pt x="337782" y="21872"/>
                    <a:pt x="337782" y="48852"/>
                  </a:cubicBezTo>
                  <a:lnTo>
                    <a:pt x="337782" y="48852"/>
                  </a:lnTo>
                  <a:cubicBezTo>
                    <a:pt x="337782" y="75832"/>
                    <a:pt x="315910" y="97703"/>
                    <a:pt x="288930" y="97703"/>
                  </a:cubicBezTo>
                  <a:lnTo>
                    <a:pt x="48852" y="97703"/>
                  </a:lnTo>
                  <a:cubicBezTo>
                    <a:pt x="21872" y="97703"/>
                    <a:pt x="0" y="75832"/>
                    <a:pt x="0" y="48852"/>
                  </a:cubicBezTo>
                  <a:lnTo>
                    <a:pt x="0" y="48852"/>
                  </a:lnTo>
                  <a:cubicBezTo>
                    <a:pt x="0" y="21872"/>
                    <a:pt x="21872" y="0"/>
                    <a:pt x="48852" y="0"/>
                  </a:cubicBezTo>
                  <a:close/>
                </a:path>
              </a:pathLst>
            </a:custGeom>
            <a:solidFill>
              <a:srgbClr val="925A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337782" cy="135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5400000">
            <a:off x="9359779" y="4736034"/>
            <a:ext cx="6546901" cy="3475809"/>
          </a:xfrm>
          <a:custGeom>
            <a:avLst/>
            <a:gdLst/>
            <a:ahLst/>
            <a:cxnLst/>
            <a:rect l="l" t="t" r="r" b="b"/>
            <a:pathLst>
              <a:path w="6546901" h="3475809">
                <a:moveTo>
                  <a:pt x="0" y="0"/>
                </a:moveTo>
                <a:lnTo>
                  <a:pt x="6546901" y="0"/>
                </a:lnTo>
                <a:lnTo>
                  <a:pt x="6546901" y="3475809"/>
                </a:lnTo>
                <a:lnTo>
                  <a:pt x="0" y="34758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0010044" y="3004212"/>
            <a:ext cx="5246370" cy="524637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24906" r="-24906"/>
              </a:stretch>
            </a:blipFill>
            <a:ln w="38100" cap="sq">
              <a:solidFill>
                <a:srgbClr val="925AFF"/>
              </a:solidFill>
              <a:prstDash val="solid"/>
              <a:miter/>
            </a:ln>
          </p:spPr>
        </p:sp>
      </p:grpSp>
      <p:sp>
        <p:nvSpPr>
          <p:cNvPr id="19" name="TextBox 19"/>
          <p:cNvSpPr txBox="1"/>
          <p:nvPr/>
        </p:nvSpPr>
        <p:spPr>
          <a:xfrm>
            <a:off x="2213059" y="3973438"/>
            <a:ext cx="6930941" cy="371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117"/>
              </a:lnSpc>
            </a:pPr>
            <a:r>
              <a:rPr lang="en-US" sz="15344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Thank</a:t>
            </a:r>
          </a:p>
          <a:p>
            <a:pPr algn="l">
              <a:lnSpc>
                <a:spcPts val="14117"/>
              </a:lnSpc>
            </a:pPr>
            <a:r>
              <a:rPr lang="en-US" sz="15344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You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6104406" y="9309151"/>
            <a:ext cx="1027275" cy="240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8"/>
              </a:lnSpc>
              <a:spcBef>
                <a:spcPct val="0"/>
              </a:spcBef>
            </a:pPr>
            <a:r>
              <a:rPr lang="en-US" sz="13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Page 14</a:t>
            </a:r>
          </a:p>
        </p:txBody>
      </p:sp>
      <p:sp>
        <p:nvSpPr>
          <p:cNvPr id="23" name="Freeform 23"/>
          <p:cNvSpPr/>
          <p:nvPr/>
        </p:nvSpPr>
        <p:spPr>
          <a:xfrm rot="-5400000">
            <a:off x="493235" y="8939945"/>
            <a:ext cx="2875824" cy="1526801"/>
          </a:xfrm>
          <a:custGeom>
            <a:avLst/>
            <a:gdLst/>
            <a:ahLst/>
            <a:cxnLst/>
            <a:rect l="l" t="t" r="r" b="b"/>
            <a:pathLst>
              <a:path w="2875824" h="1526801">
                <a:moveTo>
                  <a:pt x="0" y="0"/>
                </a:moveTo>
                <a:lnTo>
                  <a:pt x="2875824" y="0"/>
                </a:lnTo>
                <a:lnTo>
                  <a:pt x="2875824" y="1526801"/>
                </a:lnTo>
                <a:lnTo>
                  <a:pt x="0" y="15268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 rot="-5400000">
            <a:off x="-1311659" y="8171168"/>
            <a:ext cx="2875824" cy="1526801"/>
          </a:xfrm>
          <a:custGeom>
            <a:avLst/>
            <a:gdLst/>
            <a:ahLst/>
            <a:cxnLst/>
            <a:rect l="l" t="t" r="r" b="b"/>
            <a:pathLst>
              <a:path w="2875824" h="1526801">
                <a:moveTo>
                  <a:pt x="0" y="0"/>
                </a:moveTo>
                <a:lnTo>
                  <a:pt x="2875824" y="0"/>
                </a:lnTo>
                <a:lnTo>
                  <a:pt x="2875824" y="1526801"/>
                </a:lnTo>
                <a:lnTo>
                  <a:pt x="0" y="15268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273</Words>
  <Application>Microsoft Office PowerPoint</Application>
  <PresentationFormat>Custom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Helvetica World Bold</vt:lpstr>
      <vt:lpstr>Russo One</vt:lpstr>
      <vt:lpstr>Helvetica World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Purple Modern Programmer Presentation</dc:title>
  <cp:lastModifiedBy>t bagg</cp:lastModifiedBy>
  <cp:revision>5</cp:revision>
  <dcterms:created xsi:type="dcterms:W3CDTF">2006-08-16T00:00:00Z</dcterms:created>
  <dcterms:modified xsi:type="dcterms:W3CDTF">2025-05-10T20:47:25Z</dcterms:modified>
  <dc:identifier>DAGnEoyWpV0</dc:identifier>
</cp:coreProperties>
</file>

<file path=docProps/thumbnail.jpeg>
</file>